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4610"/>
  </p:normalViewPr>
  <p:slideViewPr>
    <p:cSldViewPr snapToGrid="0" snapToObjects="1">
      <p:cViewPr varScale="1">
        <p:scale>
          <a:sx n="100" d="100"/>
          <a:sy n="100" d="100"/>
        </p:scale>
        <p:origin x="23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407746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  <p:txBody>
          <a:bodyPr/>
          <a:lstStyle/>
          <a:p>
            <a:endParaRPr lang="en-T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 w="13811">
            <a:solidFill>
              <a:srgbClr val="565151"/>
            </a:solidFill>
            <a:prstDash val="solid"/>
          </a:ln>
        </p:spPr>
        <p:txBody>
          <a:bodyPr/>
          <a:lstStyle/>
          <a:p>
            <a:endParaRPr lang="en-TN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319599" y="2440186"/>
            <a:ext cx="7477601" cy="16663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561"/>
              </a:lnSpc>
              <a:buNone/>
            </a:pPr>
            <a:r>
              <a:rPr lang="en-US" sz="5249" dirty="0">
                <a:solidFill>
                  <a:srgbClr val="FFFFF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Sustainability and Environmental Impact</a:t>
            </a:r>
            <a:endParaRPr lang="en-US" sz="5249" dirty="0"/>
          </a:p>
        </p:txBody>
      </p:sp>
      <p:sp>
        <p:nvSpPr>
          <p:cNvPr id="6" name="Text 3"/>
          <p:cNvSpPr/>
          <p:nvPr/>
        </p:nvSpPr>
        <p:spPr>
          <a:xfrm>
            <a:off x="6319599" y="4439841"/>
            <a:ext cx="747760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The CRM System Implementation aims to enhance customer relations sustainably, aligning with our company's values.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6319599" y="5417225"/>
            <a:ext cx="355402" cy="355402"/>
          </a:xfrm>
          <a:prstGeom prst="roundRect">
            <a:avLst>
              <a:gd name="adj" fmla="val 25726039"/>
            </a:avLst>
          </a:prstGeom>
          <a:noFill/>
          <a:ln w="762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n-TN"/>
          </a:p>
        </p:txBody>
      </p:sp>
      <p:sp>
        <p:nvSpPr>
          <p:cNvPr id="9" name="Text 5"/>
          <p:cNvSpPr/>
          <p:nvPr/>
        </p:nvSpPr>
        <p:spPr>
          <a:xfrm>
            <a:off x="6786086" y="5400556"/>
            <a:ext cx="2430780" cy="3888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62"/>
              </a:lnSpc>
              <a:buNone/>
            </a:pPr>
            <a:r>
              <a:rPr lang="en-US" sz="2187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by </a:t>
            </a:r>
            <a:r>
              <a:rPr lang="en-US" sz="2187" b="1" dirty="0" err="1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aya</a:t>
            </a:r>
            <a:r>
              <a:rPr lang="en-US" sz="2187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</a:t>
            </a:r>
            <a:r>
              <a:rPr lang="en-US" sz="2187" b="1" dirty="0" err="1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chkioua</a:t>
            </a:r>
            <a:endParaRPr lang="en-US" sz="2187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  <p:txBody>
          <a:bodyPr/>
          <a:lstStyle/>
          <a:p>
            <a:endParaRPr lang="en-T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 w="13811">
            <a:solidFill>
              <a:srgbClr val="565151"/>
            </a:solidFill>
            <a:prstDash val="solid"/>
          </a:ln>
        </p:spPr>
        <p:txBody>
          <a:bodyPr/>
          <a:lstStyle/>
          <a:p>
            <a:endParaRPr lang="en-TN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>
              <a:alpha val="80000"/>
            </a:srgbClr>
          </a:solidFill>
          <a:ln/>
        </p:spPr>
        <p:txBody>
          <a:bodyPr/>
          <a:lstStyle/>
          <a:p>
            <a:endParaRPr lang="en-TN"/>
          </a:p>
        </p:txBody>
      </p:sp>
      <p:sp>
        <p:nvSpPr>
          <p:cNvPr id="6" name="Text 3"/>
          <p:cNvSpPr/>
          <p:nvPr/>
        </p:nvSpPr>
        <p:spPr>
          <a:xfrm>
            <a:off x="2037993" y="2456855"/>
            <a:ext cx="10554414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FFFF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Continuous Improvement and Future Commitments</a:t>
            </a:r>
            <a:endParaRPr lang="en-US" sz="4374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7993" y="4178856"/>
            <a:ext cx="1640681" cy="611029"/>
          </a:xfrm>
          <a:prstGeom prst="rect">
            <a:avLst/>
          </a:prstGeom>
        </p:spPr>
      </p:pic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89759" y="4178856"/>
            <a:ext cx="1856184" cy="633055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2037993" y="5061823"/>
            <a:ext cx="10554414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Regular monitoring of environmental impact and continuous refinement of sustainability practices. Commitment to setting future goals for further reducing our ecological footprint.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  <p:txBody>
          <a:bodyPr/>
          <a:lstStyle/>
          <a:p>
            <a:endParaRPr lang="en-T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 w="13811">
            <a:solidFill>
              <a:srgbClr val="565151"/>
            </a:solidFill>
            <a:prstDash val="solid"/>
          </a:ln>
        </p:spPr>
        <p:txBody>
          <a:bodyPr/>
          <a:lstStyle/>
          <a:p>
            <a:endParaRPr lang="en-TN"/>
          </a:p>
        </p:txBody>
      </p:sp>
      <p:sp>
        <p:nvSpPr>
          <p:cNvPr id="4" name="Text 2"/>
          <p:cNvSpPr/>
          <p:nvPr/>
        </p:nvSpPr>
        <p:spPr>
          <a:xfrm>
            <a:off x="2037993" y="2572107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FFFF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Introduction</a:t>
            </a:r>
            <a:endParaRPr lang="en-US" sz="4374" dirty="0"/>
          </a:p>
        </p:txBody>
      </p:sp>
      <p:sp>
        <p:nvSpPr>
          <p:cNvPr id="5" name="Text 3"/>
          <p:cNvSpPr/>
          <p:nvPr/>
        </p:nvSpPr>
        <p:spPr>
          <a:xfrm>
            <a:off x="2037993" y="3821906"/>
            <a:ext cx="227838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FFFFF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Project Overview</a:t>
            </a:r>
            <a:endParaRPr lang="en-US" sz="2187" dirty="0"/>
          </a:p>
        </p:txBody>
      </p:sp>
      <p:sp>
        <p:nvSpPr>
          <p:cNvPr id="6" name="Text 4"/>
          <p:cNvSpPr/>
          <p:nvPr/>
        </p:nvSpPr>
        <p:spPr>
          <a:xfrm>
            <a:off x="2037993" y="4391263"/>
            <a:ext cx="500622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The project focuses on enhancing customer relations sustainably while minimizing environmental impact.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93806" y="3821906"/>
            <a:ext cx="297942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FFFFF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Alignment with Values</a:t>
            </a:r>
            <a:endParaRPr lang="en-US" sz="2187" dirty="0"/>
          </a:p>
        </p:txBody>
      </p:sp>
      <p:sp>
        <p:nvSpPr>
          <p:cNvPr id="8" name="Text 6"/>
          <p:cNvSpPr/>
          <p:nvPr/>
        </p:nvSpPr>
        <p:spPr>
          <a:xfrm>
            <a:off x="7593806" y="4391263"/>
            <a:ext cx="500622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Commitment to sustainability reflects the integration of environmental responsibility into our corporate strategy.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  <p:txBody>
          <a:bodyPr/>
          <a:lstStyle/>
          <a:p>
            <a:endParaRPr lang="en-T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 w="13811">
            <a:solidFill>
              <a:srgbClr val="565151"/>
            </a:solidFill>
            <a:prstDash val="solid"/>
          </a:ln>
        </p:spPr>
        <p:txBody>
          <a:bodyPr/>
          <a:lstStyle/>
          <a:p>
            <a:endParaRPr lang="en-TN"/>
          </a:p>
        </p:txBody>
      </p:sp>
      <p:sp>
        <p:nvSpPr>
          <p:cNvPr id="4" name="Text 2"/>
          <p:cNvSpPr/>
          <p:nvPr/>
        </p:nvSpPr>
        <p:spPr>
          <a:xfrm>
            <a:off x="2037993" y="2469475"/>
            <a:ext cx="756666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FFFF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Importance of Sustainability</a:t>
            </a:r>
            <a:endParaRPr lang="en-US" sz="4374" dirty="0"/>
          </a:p>
        </p:txBody>
      </p:sp>
      <p:sp>
        <p:nvSpPr>
          <p:cNvPr id="5" name="Shape 3"/>
          <p:cNvSpPr/>
          <p:nvPr/>
        </p:nvSpPr>
        <p:spPr>
          <a:xfrm>
            <a:off x="2037993" y="3781782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283157"/>
          </a:solidFill>
          <a:ln w="13811">
            <a:solidFill>
              <a:srgbClr val="303B69"/>
            </a:solidFill>
            <a:prstDash val="solid"/>
          </a:ln>
        </p:spPr>
        <p:txBody>
          <a:bodyPr/>
          <a:lstStyle/>
          <a:p>
            <a:endParaRPr lang="en-TN"/>
          </a:p>
        </p:txBody>
      </p:sp>
      <p:sp>
        <p:nvSpPr>
          <p:cNvPr id="6" name="Text 4"/>
          <p:cNvSpPr/>
          <p:nvPr/>
        </p:nvSpPr>
        <p:spPr>
          <a:xfrm>
            <a:off x="2211705" y="3823454"/>
            <a:ext cx="15240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EBECE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1</a:t>
            </a:r>
            <a:endParaRPr lang="en-US" sz="2624" dirty="0"/>
          </a:p>
        </p:txBody>
      </p:sp>
      <p:sp>
        <p:nvSpPr>
          <p:cNvPr id="7" name="Text 5"/>
          <p:cNvSpPr/>
          <p:nvPr/>
        </p:nvSpPr>
        <p:spPr>
          <a:xfrm>
            <a:off x="2760107" y="3858101"/>
            <a:ext cx="327660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EBECE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Corporate Responsibility</a:t>
            </a:r>
            <a:endParaRPr lang="en-US" sz="2187" dirty="0"/>
          </a:p>
        </p:txBody>
      </p:sp>
      <p:sp>
        <p:nvSpPr>
          <p:cNvPr id="8" name="Text 6"/>
          <p:cNvSpPr/>
          <p:nvPr/>
        </p:nvSpPr>
        <p:spPr>
          <a:xfrm>
            <a:off x="2760107" y="4338518"/>
            <a:ext cx="4444008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Sustainability is integral to our corporate responsibility, emphasizing long-term success and positive brand image.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7426285" y="3781782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283157"/>
          </a:solidFill>
          <a:ln w="13811">
            <a:solidFill>
              <a:srgbClr val="303B69"/>
            </a:solidFill>
            <a:prstDash val="solid"/>
          </a:ln>
        </p:spPr>
        <p:txBody>
          <a:bodyPr/>
          <a:lstStyle/>
          <a:p>
            <a:endParaRPr lang="en-TN"/>
          </a:p>
        </p:txBody>
      </p:sp>
      <p:sp>
        <p:nvSpPr>
          <p:cNvPr id="10" name="Text 8"/>
          <p:cNvSpPr/>
          <p:nvPr/>
        </p:nvSpPr>
        <p:spPr>
          <a:xfrm>
            <a:off x="7573327" y="3823454"/>
            <a:ext cx="20574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EBECE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2</a:t>
            </a:r>
            <a:endParaRPr lang="en-US" sz="2624" dirty="0"/>
          </a:p>
        </p:txBody>
      </p:sp>
      <p:sp>
        <p:nvSpPr>
          <p:cNvPr id="11" name="Text 9"/>
          <p:cNvSpPr/>
          <p:nvPr/>
        </p:nvSpPr>
        <p:spPr>
          <a:xfrm>
            <a:off x="8148399" y="3858101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EBECE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Brand Image</a:t>
            </a:r>
            <a:endParaRPr lang="en-US" sz="2187" dirty="0"/>
          </a:p>
        </p:txBody>
      </p:sp>
      <p:sp>
        <p:nvSpPr>
          <p:cNvPr id="12" name="Text 10"/>
          <p:cNvSpPr/>
          <p:nvPr/>
        </p:nvSpPr>
        <p:spPr>
          <a:xfrm>
            <a:off x="8148399" y="4338518"/>
            <a:ext cx="4444008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Reducing our environmental footprint contributes to a positive brand image and public perception.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  <p:txBody>
          <a:bodyPr/>
          <a:lstStyle/>
          <a:p>
            <a:endParaRPr lang="en-T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 w="13811">
            <a:solidFill>
              <a:srgbClr val="565151"/>
            </a:solidFill>
            <a:prstDash val="solid"/>
          </a:ln>
        </p:spPr>
        <p:txBody>
          <a:bodyPr/>
          <a:lstStyle/>
          <a:p>
            <a:endParaRPr lang="en-TN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3199" y="1649016"/>
            <a:ext cx="874014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FFFF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Considerations for Sustainability</a:t>
            </a:r>
            <a:endParaRPr lang="en-US" sz="4374" dirty="0"/>
          </a:p>
        </p:txBody>
      </p:sp>
      <p:sp>
        <p:nvSpPr>
          <p:cNvPr id="6" name="Shape 3"/>
          <p:cNvSpPr/>
          <p:nvPr/>
        </p:nvSpPr>
        <p:spPr>
          <a:xfrm>
            <a:off x="833199" y="2676644"/>
            <a:ext cx="4542115" cy="2018586"/>
          </a:xfrm>
          <a:prstGeom prst="roundRect">
            <a:avLst>
              <a:gd name="adj" fmla="val 4953"/>
            </a:avLst>
          </a:prstGeom>
          <a:solidFill>
            <a:srgbClr val="283157"/>
          </a:solidFill>
          <a:ln w="13811">
            <a:solidFill>
              <a:srgbClr val="303B69"/>
            </a:solidFill>
            <a:prstDash val="solid"/>
          </a:ln>
        </p:spPr>
        <p:txBody>
          <a:bodyPr/>
          <a:lstStyle/>
          <a:p>
            <a:endParaRPr lang="en-TN"/>
          </a:p>
        </p:txBody>
      </p:sp>
      <p:sp>
        <p:nvSpPr>
          <p:cNvPr id="7" name="Text 4"/>
          <p:cNvSpPr/>
          <p:nvPr/>
        </p:nvSpPr>
        <p:spPr>
          <a:xfrm>
            <a:off x="1069181" y="2912626"/>
            <a:ext cx="233172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EBECE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Energy Efficiency</a:t>
            </a: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1069181" y="3393043"/>
            <a:ext cx="4070152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Selecting energy-efficient servers and hardware to reduce energy consumption.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5597485" y="2676644"/>
            <a:ext cx="4542115" cy="2018586"/>
          </a:xfrm>
          <a:prstGeom prst="roundRect">
            <a:avLst>
              <a:gd name="adj" fmla="val 4953"/>
            </a:avLst>
          </a:prstGeom>
          <a:solidFill>
            <a:srgbClr val="283157"/>
          </a:solidFill>
          <a:ln w="13811">
            <a:solidFill>
              <a:srgbClr val="303B69"/>
            </a:solidFill>
            <a:prstDash val="solid"/>
          </a:ln>
        </p:spPr>
        <p:txBody>
          <a:bodyPr/>
          <a:lstStyle/>
          <a:p>
            <a:endParaRPr lang="en-TN"/>
          </a:p>
        </p:txBody>
      </p:sp>
      <p:sp>
        <p:nvSpPr>
          <p:cNvPr id="10" name="Text 7"/>
          <p:cNvSpPr/>
          <p:nvPr/>
        </p:nvSpPr>
        <p:spPr>
          <a:xfrm>
            <a:off x="5833467" y="2912626"/>
            <a:ext cx="304038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EBECE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Resource Optimization</a:t>
            </a:r>
            <a:endParaRPr lang="en-US" sz="2187" dirty="0"/>
          </a:p>
        </p:txBody>
      </p:sp>
      <p:sp>
        <p:nvSpPr>
          <p:cNvPr id="11" name="Text 8"/>
          <p:cNvSpPr/>
          <p:nvPr/>
        </p:nvSpPr>
        <p:spPr>
          <a:xfrm>
            <a:off x="5833467" y="3393043"/>
            <a:ext cx="4070152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Minimizing resource usage by leveraging cloud-based solutions to decrease environmental impact.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833199" y="4917400"/>
            <a:ext cx="9306401" cy="1663184"/>
          </a:xfrm>
          <a:prstGeom prst="roundRect">
            <a:avLst>
              <a:gd name="adj" fmla="val 6012"/>
            </a:avLst>
          </a:prstGeom>
          <a:solidFill>
            <a:srgbClr val="283157"/>
          </a:solidFill>
          <a:ln w="13811">
            <a:solidFill>
              <a:srgbClr val="303B69"/>
            </a:solidFill>
            <a:prstDash val="solid"/>
          </a:ln>
        </p:spPr>
        <p:txBody>
          <a:bodyPr/>
          <a:lstStyle/>
          <a:p>
            <a:endParaRPr lang="en-TN"/>
          </a:p>
        </p:txBody>
      </p:sp>
      <p:sp>
        <p:nvSpPr>
          <p:cNvPr id="13" name="Text 10"/>
          <p:cNvSpPr/>
          <p:nvPr/>
        </p:nvSpPr>
        <p:spPr>
          <a:xfrm>
            <a:off x="1069181" y="5153382"/>
            <a:ext cx="280416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EBECE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Lifelong Productivity</a:t>
            </a:r>
            <a:endParaRPr lang="en-US" sz="2187" dirty="0"/>
          </a:p>
        </p:txBody>
      </p:sp>
      <p:sp>
        <p:nvSpPr>
          <p:cNvPr id="14" name="Text 11"/>
          <p:cNvSpPr/>
          <p:nvPr/>
        </p:nvSpPr>
        <p:spPr>
          <a:xfrm>
            <a:off x="1069181" y="5633799"/>
            <a:ext cx="883443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Choosing products with a longer lifespan to reduce electronic waste and promote sustainability.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  <p:txBody>
          <a:bodyPr/>
          <a:lstStyle/>
          <a:p>
            <a:endParaRPr lang="en-T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 w="13811">
            <a:solidFill>
              <a:srgbClr val="565151"/>
            </a:solidFill>
            <a:prstDash val="solid"/>
          </a:ln>
        </p:spPr>
        <p:txBody>
          <a:bodyPr/>
          <a:lstStyle/>
          <a:p>
            <a:endParaRPr lang="en-TN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4490799" y="1712357"/>
            <a:ext cx="92506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FFFF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Environmental Impact Assessment</a:t>
            </a:r>
            <a:endParaRPr lang="en-US" sz="4374" dirty="0"/>
          </a:p>
        </p:txBody>
      </p:sp>
      <p:sp>
        <p:nvSpPr>
          <p:cNvPr id="6" name="Shape 3"/>
          <p:cNvSpPr/>
          <p:nvPr/>
        </p:nvSpPr>
        <p:spPr>
          <a:xfrm>
            <a:off x="4801910" y="2739985"/>
            <a:ext cx="44410" cy="3777139"/>
          </a:xfrm>
          <a:prstGeom prst="roundRect">
            <a:avLst>
              <a:gd name="adj" fmla="val 225151"/>
            </a:avLst>
          </a:prstGeom>
          <a:solidFill>
            <a:srgbClr val="303B69"/>
          </a:solidFill>
          <a:ln/>
        </p:spPr>
        <p:txBody>
          <a:bodyPr/>
          <a:lstStyle/>
          <a:p>
            <a:endParaRPr lang="en-TN"/>
          </a:p>
        </p:txBody>
      </p:sp>
      <p:sp>
        <p:nvSpPr>
          <p:cNvPr id="7" name="Shape 4"/>
          <p:cNvSpPr/>
          <p:nvPr/>
        </p:nvSpPr>
        <p:spPr>
          <a:xfrm>
            <a:off x="5074027" y="3141285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303B69"/>
          </a:solidFill>
          <a:ln/>
        </p:spPr>
        <p:txBody>
          <a:bodyPr/>
          <a:lstStyle/>
          <a:p>
            <a:endParaRPr lang="en-TN"/>
          </a:p>
        </p:txBody>
      </p:sp>
      <p:sp>
        <p:nvSpPr>
          <p:cNvPr id="8" name="Shape 5"/>
          <p:cNvSpPr/>
          <p:nvPr/>
        </p:nvSpPr>
        <p:spPr>
          <a:xfrm>
            <a:off x="4574084" y="2913578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283157"/>
          </a:solidFill>
          <a:ln w="13811">
            <a:solidFill>
              <a:srgbClr val="303B69"/>
            </a:solidFill>
            <a:prstDash val="solid"/>
          </a:ln>
        </p:spPr>
        <p:txBody>
          <a:bodyPr/>
          <a:lstStyle/>
          <a:p>
            <a:endParaRPr lang="en-TN"/>
          </a:p>
        </p:txBody>
      </p:sp>
      <p:sp>
        <p:nvSpPr>
          <p:cNvPr id="9" name="Text 6"/>
          <p:cNvSpPr/>
          <p:nvPr/>
        </p:nvSpPr>
        <p:spPr>
          <a:xfrm>
            <a:off x="4747796" y="2955250"/>
            <a:ext cx="15240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EBECE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1</a:t>
            </a:r>
            <a:endParaRPr lang="en-US" sz="2624" dirty="0"/>
          </a:p>
        </p:txBody>
      </p:sp>
      <p:sp>
        <p:nvSpPr>
          <p:cNvPr id="10" name="Text 7"/>
          <p:cNvSpPr/>
          <p:nvPr/>
        </p:nvSpPr>
        <p:spPr>
          <a:xfrm>
            <a:off x="6046113" y="2962156"/>
            <a:ext cx="368046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EBECE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Comprehensive Assessment</a:t>
            </a:r>
            <a:endParaRPr lang="en-US" sz="2187" dirty="0"/>
          </a:p>
        </p:txBody>
      </p:sp>
      <p:sp>
        <p:nvSpPr>
          <p:cNvPr id="11" name="Text 8"/>
          <p:cNvSpPr/>
          <p:nvPr/>
        </p:nvSpPr>
        <p:spPr>
          <a:xfrm>
            <a:off x="6046113" y="3442573"/>
            <a:ext cx="775108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 comprehensive environmental impact assessment considered energy consumption, waste generation, and potential emissions.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5074027" y="5140940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303B69"/>
          </a:solidFill>
          <a:ln/>
        </p:spPr>
        <p:txBody>
          <a:bodyPr/>
          <a:lstStyle/>
          <a:p>
            <a:endParaRPr lang="en-TN"/>
          </a:p>
        </p:txBody>
      </p:sp>
      <p:sp>
        <p:nvSpPr>
          <p:cNvPr id="13" name="Shape 10"/>
          <p:cNvSpPr/>
          <p:nvPr/>
        </p:nvSpPr>
        <p:spPr>
          <a:xfrm>
            <a:off x="4574084" y="4913233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283157"/>
          </a:solidFill>
          <a:ln w="13811">
            <a:solidFill>
              <a:srgbClr val="303B69"/>
            </a:solidFill>
            <a:prstDash val="solid"/>
          </a:ln>
        </p:spPr>
        <p:txBody>
          <a:bodyPr/>
          <a:lstStyle/>
          <a:p>
            <a:endParaRPr lang="en-TN"/>
          </a:p>
        </p:txBody>
      </p:sp>
      <p:sp>
        <p:nvSpPr>
          <p:cNvPr id="14" name="Text 11"/>
          <p:cNvSpPr/>
          <p:nvPr/>
        </p:nvSpPr>
        <p:spPr>
          <a:xfrm>
            <a:off x="4721126" y="4954905"/>
            <a:ext cx="20574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EBECE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2</a:t>
            </a:r>
            <a:endParaRPr lang="en-US" sz="2624" dirty="0"/>
          </a:p>
        </p:txBody>
      </p:sp>
      <p:sp>
        <p:nvSpPr>
          <p:cNvPr id="15" name="Text 12"/>
          <p:cNvSpPr/>
          <p:nvPr/>
        </p:nvSpPr>
        <p:spPr>
          <a:xfrm>
            <a:off x="6046113" y="4961811"/>
            <a:ext cx="309372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EBECE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Areas for Improvement</a:t>
            </a:r>
            <a:endParaRPr lang="en-US" sz="2187" dirty="0"/>
          </a:p>
        </p:txBody>
      </p:sp>
      <p:sp>
        <p:nvSpPr>
          <p:cNvPr id="16" name="Text 13"/>
          <p:cNvSpPr/>
          <p:nvPr/>
        </p:nvSpPr>
        <p:spPr>
          <a:xfrm>
            <a:off x="6046113" y="5442228"/>
            <a:ext cx="775108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Identified areas for improvement and sustainable practices to reduce our ecological footprint.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  <p:txBody>
          <a:bodyPr/>
          <a:lstStyle/>
          <a:p>
            <a:endParaRPr lang="en-T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 w="13811">
            <a:solidFill>
              <a:srgbClr val="565151"/>
            </a:solidFill>
            <a:prstDash val="solid"/>
          </a:ln>
        </p:spPr>
        <p:txBody>
          <a:bodyPr/>
          <a:lstStyle/>
          <a:p>
            <a:endParaRPr lang="en-TN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3199" y="1823442"/>
            <a:ext cx="842772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FFFF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Impact on Energy Consumption</a:t>
            </a:r>
            <a:endParaRPr lang="en-US" sz="4374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199" y="2851071"/>
            <a:ext cx="1110972" cy="177748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2277428" y="3073241"/>
            <a:ext cx="267462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EBECE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Server Optimization</a:t>
            </a:r>
            <a:endParaRPr lang="en-US" sz="2187" dirty="0"/>
          </a:p>
        </p:txBody>
      </p:sp>
      <p:sp>
        <p:nvSpPr>
          <p:cNvPr id="8" name="Text 4"/>
          <p:cNvSpPr/>
          <p:nvPr/>
        </p:nvSpPr>
        <p:spPr>
          <a:xfrm>
            <a:off x="2277428" y="3553658"/>
            <a:ext cx="7862173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Optimization of server configurations to reduce energy consumption and promote sustainability.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3199" y="4628555"/>
            <a:ext cx="1110972" cy="1777484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2277428" y="4850725"/>
            <a:ext cx="315468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EBECE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Energy-Saving Features</a:t>
            </a:r>
            <a:endParaRPr lang="en-US" sz="2187" dirty="0"/>
          </a:p>
        </p:txBody>
      </p:sp>
      <p:sp>
        <p:nvSpPr>
          <p:cNvPr id="11" name="Text 6"/>
          <p:cNvSpPr/>
          <p:nvPr/>
        </p:nvSpPr>
        <p:spPr>
          <a:xfrm>
            <a:off x="2277428" y="5331143"/>
            <a:ext cx="7862173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Implementation of energy-saving features during periods of low system usage to minimize environmental impact.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  <p:txBody>
          <a:bodyPr/>
          <a:lstStyle/>
          <a:p>
            <a:endParaRPr lang="en-T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 w="13811">
            <a:solidFill>
              <a:srgbClr val="565151"/>
            </a:solidFill>
            <a:prstDash val="solid"/>
          </a:ln>
        </p:spPr>
        <p:txBody>
          <a:bodyPr/>
          <a:lstStyle/>
          <a:p>
            <a:endParaRPr lang="en-TN"/>
          </a:p>
        </p:txBody>
      </p:sp>
      <p:sp>
        <p:nvSpPr>
          <p:cNvPr id="4" name="Text 2"/>
          <p:cNvSpPr/>
          <p:nvPr/>
        </p:nvSpPr>
        <p:spPr>
          <a:xfrm>
            <a:off x="2037993" y="2572107"/>
            <a:ext cx="72313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FFFF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Waste Reduction Strategies</a:t>
            </a:r>
            <a:endParaRPr lang="en-US" sz="4374" dirty="0"/>
          </a:p>
        </p:txBody>
      </p:sp>
      <p:sp>
        <p:nvSpPr>
          <p:cNvPr id="5" name="Text 3"/>
          <p:cNvSpPr/>
          <p:nvPr/>
        </p:nvSpPr>
        <p:spPr>
          <a:xfrm>
            <a:off x="2037993" y="3821906"/>
            <a:ext cx="254508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FFFFF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Recycling Program</a:t>
            </a:r>
            <a:endParaRPr lang="en-US" sz="2187" dirty="0"/>
          </a:p>
        </p:txBody>
      </p:sp>
      <p:sp>
        <p:nvSpPr>
          <p:cNvPr id="6" name="Text 4"/>
          <p:cNvSpPr/>
          <p:nvPr/>
        </p:nvSpPr>
        <p:spPr>
          <a:xfrm>
            <a:off x="2037993" y="4391263"/>
            <a:ext cx="500622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Adoption of a recycling program for old hardware components to reduce waste and encourage sustainability.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93806" y="3821906"/>
            <a:ext cx="348996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FFFFF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Electronic Documentation</a:t>
            </a:r>
            <a:endParaRPr lang="en-US" sz="2187" dirty="0"/>
          </a:p>
        </p:txBody>
      </p:sp>
      <p:sp>
        <p:nvSpPr>
          <p:cNvPr id="8" name="Text 6"/>
          <p:cNvSpPr/>
          <p:nvPr/>
        </p:nvSpPr>
        <p:spPr>
          <a:xfrm>
            <a:off x="7593806" y="4391263"/>
            <a:ext cx="500622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Encouragement of electronic documentation to reduce paper waste and promote environmental responsibility.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  <p:txBody>
          <a:bodyPr/>
          <a:lstStyle/>
          <a:p>
            <a:endParaRPr lang="en-T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 w="13811">
            <a:solidFill>
              <a:srgbClr val="565151"/>
            </a:solidFill>
            <a:prstDash val="solid"/>
          </a:ln>
        </p:spPr>
        <p:txBody>
          <a:bodyPr/>
          <a:lstStyle/>
          <a:p>
            <a:endParaRPr lang="en-TN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>
              <a:alpha val="80000"/>
            </a:srgbClr>
          </a:solidFill>
          <a:ln/>
        </p:spPr>
        <p:txBody>
          <a:bodyPr/>
          <a:lstStyle/>
          <a:p>
            <a:endParaRPr lang="en-TN"/>
          </a:p>
        </p:txBody>
      </p:sp>
      <p:sp>
        <p:nvSpPr>
          <p:cNvPr id="6" name="Text 3"/>
          <p:cNvSpPr/>
          <p:nvPr/>
        </p:nvSpPr>
        <p:spPr>
          <a:xfrm>
            <a:off x="2037993" y="2702719"/>
            <a:ext cx="971550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FFFF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Eco-Friendly Practices Implemented</a:t>
            </a:r>
            <a:endParaRPr lang="en-US" sz="4374" dirty="0"/>
          </a:p>
        </p:txBody>
      </p:sp>
      <p:sp>
        <p:nvSpPr>
          <p:cNvPr id="7" name="Shape 4"/>
          <p:cNvSpPr/>
          <p:nvPr/>
        </p:nvSpPr>
        <p:spPr>
          <a:xfrm>
            <a:off x="2037993" y="3903940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283157"/>
          </a:solidFill>
          <a:ln w="13811">
            <a:solidFill>
              <a:srgbClr val="303B69"/>
            </a:solidFill>
            <a:prstDash val="solid"/>
          </a:ln>
        </p:spPr>
        <p:txBody>
          <a:bodyPr/>
          <a:lstStyle/>
          <a:p>
            <a:endParaRPr lang="en-TN"/>
          </a:p>
        </p:txBody>
      </p:sp>
      <p:sp>
        <p:nvSpPr>
          <p:cNvPr id="8" name="Text 5"/>
          <p:cNvSpPr/>
          <p:nvPr/>
        </p:nvSpPr>
        <p:spPr>
          <a:xfrm>
            <a:off x="2211705" y="3945612"/>
            <a:ext cx="15240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EBECE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1</a:t>
            </a:r>
            <a:endParaRPr lang="en-US" sz="2624" dirty="0"/>
          </a:p>
        </p:txBody>
      </p:sp>
      <p:sp>
        <p:nvSpPr>
          <p:cNvPr id="9" name="Text 6"/>
          <p:cNvSpPr/>
          <p:nvPr/>
        </p:nvSpPr>
        <p:spPr>
          <a:xfrm>
            <a:off x="2760107" y="3980259"/>
            <a:ext cx="340614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EBECE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Paperless Documentation</a:t>
            </a: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2760107" y="4460677"/>
            <a:ext cx="4444008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Transitioned to electronic documentation to reduce paper usage and environmental impact.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7426285" y="3903940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283157"/>
          </a:solidFill>
          <a:ln w="13811">
            <a:solidFill>
              <a:srgbClr val="303B69"/>
            </a:solidFill>
            <a:prstDash val="solid"/>
          </a:ln>
        </p:spPr>
        <p:txBody>
          <a:bodyPr/>
          <a:lstStyle/>
          <a:p>
            <a:endParaRPr lang="en-TN"/>
          </a:p>
        </p:txBody>
      </p:sp>
      <p:sp>
        <p:nvSpPr>
          <p:cNvPr id="12" name="Text 9"/>
          <p:cNvSpPr/>
          <p:nvPr/>
        </p:nvSpPr>
        <p:spPr>
          <a:xfrm>
            <a:off x="7573327" y="3945612"/>
            <a:ext cx="20574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EBECE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2</a:t>
            </a:r>
            <a:endParaRPr lang="en-US" sz="2624" dirty="0"/>
          </a:p>
        </p:txBody>
      </p:sp>
      <p:sp>
        <p:nvSpPr>
          <p:cNvPr id="13" name="Text 10"/>
          <p:cNvSpPr/>
          <p:nvPr/>
        </p:nvSpPr>
        <p:spPr>
          <a:xfrm>
            <a:off x="8148399" y="3980259"/>
            <a:ext cx="289560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EBECE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Remote Collaboration</a:t>
            </a:r>
            <a:endParaRPr lang="en-US" sz="2187" dirty="0"/>
          </a:p>
        </p:txBody>
      </p:sp>
      <p:sp>
        <p:nvSpPr>
          <p:cNvPr id="14" name="Text 11"/>
          <p:cNvSpPr/>
          <p:nvPr/>
        </p:nvSpPr>
        <p:spPr>
          <a:xfrm>
            <a:off x="8148399" y="4460677"/>
            <a:ext cx="4444008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Encouraged virtual meetings to decrease travel-related emissions and enhance sustainability.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  <p:txBody>
          <a:bodyPr/>
          <a:lstStyle/>
          <a:p>
            <a:endParaRPr lang="en-T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 w="13811">
            <a:solidFill>
              <a:srgbClr val="565151"/>
            </a:solidFill>
            <a:prstDash val="solid"/>
          </a:ln>
        </p:spPr>
        <p:txBody>
          <a:bodyPr/>
          <a:lstStyle/>
          <a:p>
            <a:endParaRPr lang="en-TN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3199" y="3423285"/>
            <a:ext cx="672846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FFFF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Sustainable Procurement</a:t>
            </a:r>
            <a:endParaRPr lang="en-US" sz="4374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0941" y="4524613"/>
            <a:ext cx="124897" cy="16656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166455" y="4450913"/>
            <a:ext cx="7144345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chemeClr val="bg1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Procurement Guidelines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chemeClr val="bg1"/>
                </a:solidFill>
                <a:effectLst/>
                <a:latin typeface="Söhne"/>
              </a:rPr>
              <a:t>Prioritized suppliers with eco-friendly practices and sustainable product offerings.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chemeClr val="bg1"/>
                </a:solidFill>
                <a:effectLst/>
                <a:latin typeface="Söhne"/>
              </a:rPr>
              <a:t>Integrated environmentally friendly materials in the procurement process</a:t>
            </a:r>
            <a:r>
              <a:rPr lang="en-US" sz="1600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345</Words>
  <Application>Microsoft Macintosh PowerPoint</Application>
  <PresentationFormat>Custom</PresentationFormat>
  <Paragraphs>62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Calibri</vt:lpstr>
      <vt:lpstr>Epilogue</vt:lpstr>
      <vt:lpstr>Fraunces</vt:lpstr>
      <vt:lpstr>Söhne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eya shkioiaa</cp:lastModifiedBy>
  <cp:revision>2</cp:revision>
  <dcterms:created xsi:type="dcterms:W3CDTF">2023-12-19T11:24:45Z</dcterms:created>
  <dcterms:modified xsi:type="dcterms:W3CDTF">2023-12-19T11:44:30Z</dcterms:modified>
</cp:coreProperties>
</file>